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2" r:id="rId10"/>
    <p:sldId id="263" r:id="rId11"/>
    <p:sldId id="268" r:id="rId12"/>
    <p:sldId id="264" r:id="rId13"/>
    <p:sldId id="265" r:id="rId14"/>
    <p:sldId id="266" r:id="rId15"/>
    <p:sldId id="267" r:id="rId16"/>
  </p:sldIdLst>
  <p:sldSz cx="12192000" cy="6858000"/>
  <p:notesSz cx="7103745" cy="10234295"/>
  <p:embeddedFontLst>
    <p:embeddedFont>
      <p:font typeface="Nanum Brush Script" panose="03060600000000000000" charset="-127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3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2.png"/><Relationship Id="rId5" Type="http://schemas.openxmlformats.org/officeDocument/2006/relationships/tags" Target="../tags/tag108.xml"/><Relationship Id="rId4" Type="http://schemas.openxmlformats.org/officeDocument/2006/relationships/image" Target="../media/image1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4.png"/><Relationship Id="rId4" Type="http://schemas.openxmlformats.org/officeDocument/2006/relationships/tags" Target="../tags/tag116.xml"/><Relationship Id="rId3" Type="http://schemas.openxmlformats.org/officeDocument/2006/relationships/image" Target="../media/image7.png"/><Relationship Id="rId2" Type="http://schemas.openxmlformats.org/officeDocument/2006/relationships/tags" Target="../tags/tag115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4.pn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image" Target="../media/image3.png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2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tags" Target="../tags/tag161.xml"/><Relationship Id="rId12" Type="http://schemas.openxmlformats.org/officeDocument/2006/relationships/image" Target="../media/image4.png"/><Relationship Id="rId11" Type="http://schemas.openxmlformats.org/officeDocument/2006/relationships/tags" Target="../tags/tag160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image" Target="../media/image4.png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3.png"/><Relationship Id="rId2" Type="http://schemas.openxmlformats.org/officeDocument/2006/relationships/tags" Target="../tags/tag162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image" Target="../media/image4.png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3.png"/><Relationship Id="rId2" Type="http://schemas.openxmlformats.org/officeDocument/2006/relationships/tags" Target="../tags/tag174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../media/image3.png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image" Target="../media/image2.png"/><Relationship Id="rId4" Type="http://schemas.openxmlformats.org/officeDocument/2006/relationships/tags" Target="../tags/tag196.xml"/><Relationship Id="rId3" Type="http://schemas.openxmlformats.org/officeDocument/2006/relationships/image" Target="../media/image1.png"/><Relationship Id="rId2" Type="http://schemas.openxmlformats.org/officeDocument/2006/relationships/tags" Target="../tags/tag195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6.png"/><Relationship Id="rId5" Type="http://schemas.openxmlformats.org/officeDocument/2006/relationships/tags" Target="../tags/tag25.xml"/><Relationship Id="rId4" Type="http://schemas.openxmlformats.org/officeDocument/2006/relationships/image" Target="../media/image5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4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3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../media/image4.png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3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4.png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3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../media/image4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3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4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../media/image3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689230" y="0"/>
              <a:ext cx="7502769" cy="6858000"/>
            </a:xfrm>
            <a:prstGeom prst="rect">
              <a:avLst/>
            </a:prstGeom>
          </p:spPr>
        </p:pic>
      </p:grpSp>
      <p:sp>
        <p:nvSpPr>
          <p:cNvPr id="11" name="任意多边形: 形状 10"/>
          <p:cNvSpPr/>
          <p:nvPr>
            <p:custDataLst>
              <p:tags r:id="rId7"/>
            </p:custDataLst>
          </p:nvPr>
        </p:nvSpPr>
        <p:spPr>
          <a:xfrm>
            <a:off x="1910811" y="1507602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8"/>
            </p:custDataLst>
          </p:nvPr>
        </p:nvSpPr>
        <p:spPr>
          <a:xfrm rot="749232">
            <a:off x="9174263" y="2699432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>
              <a:latin typeface="汉仪乐喵体W" panose="00020600040101010101" pitchFamily="18" charset="-122"/>
              <a:ea typeface="汉仪乐喵体W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267341" y="2218432"/>
            <a:ext cx="5657318" cy="116955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000" u="none" strike="noStrike" kern="0" cap="none" spc="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4024368" y="3470019"/>
            <a:ext cx="4160196" cy="496221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0" cap="none" spc="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4312594" y="4305762"/>
            <a:ext cx="1621275" cy="356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0" cap="none" spc="0" normalizeH="0">
                <a:solidFill>
                  <a:schemeClr val="bg1"/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015433" y="4305762"/>
            <a:ext cx="1947600" cy="356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0" cap="none" spc="0" normalizeH="0">
                <a:solidFill>
                  <a:schemeClr val="bg1"/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2" name="矩形: 圆角 11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689230" y="0"/>
              <a:ext cx="7502769" cy="6858000"/>
            </a:xfrm>
            <a:prstGeom prst="rect">
              <a:avLst/>
            </a:prstGeom>
          </p:spPr>
        </p:pic>
      </p:grpSp>
      <p:sp>
        <p:nvSpPr>
          <p:cNvPr id="11" name="任意多边形: 形状 10"/>
          <p:cNvSpPr/>
          <p:nvPr>
            <p:custDataLst>
              <p:tags r:id="rId7"/>
            </p:custDataLst>
          </p:nvPr>
        </p:nvSpPr>
        <p:spPr>
          <a:xfrm>
            <a:off x="1910811" y="1507602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789700" y="2870385"/>
            <a:ext cx="6612601" cy="111722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汉仪乐喵体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圆角 6"/>
          <p:cNvSpPr/>
          <p:nvPr>
            <p:custDataLst>
              <p:tags r:id="rId12"/>
            </p:custDataLst>
          </p:nvPr>
        </p:nvSpPr>
        <p:spPr>
          <a:xfrm rot="749232">
            <a:off x="9174263" y="2699432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0" y="5288280"/>
            <a:ext cx="1116965" cy="1569720"/>
          </a:xfrm>
          <a:custGeom>
            <a:avLst/>
            <a:gdLst>
              <a:gd name="connsiteX0" fmla="*/ 1117148 w 1117148"/>
              <a:gd name="connsiteY0" fmla="*/ 0 h 1569565"/>
              <a:gd name="connsiteX1" fmla="*/ 441690 w 1117148"/>
              <a:gd name="connsiteY1" fmla="*/ 0 h 1569565"/>
              <a:gd name="connsiteX2" fmla="*/ 0 w 1117148"/>
              <a:gd name="connsiteY2" fmla="*/ 1096433 h 1569565"/>
              <a:gd name="connsiteX3" fmla="*/ 258071 w 1117148"/>
              <a:gd name="connsiteY3" fmla="*/ 1569565 h 1569565"/>
              <a:gd name="connsiteX4" fmla="*/ 1117148 w 1117148"/>
              <a:gd name="connsiteY4" fmla="*/ 1569565 h 15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148" h="1569565">
                <a:moveTo>
                  <a:pt x="1117148" y="0"/>
                </a:moveTo>
                <a:lnTo>
                  <a:pt x="441690" y="0"/>
                </a:lnTo>
                <a:lnTo>
                  <a:pt x="0" y="1096433"/>
                </a:lnTo>
                <a:lnTo>
                  <a:pt x="258071" y="1569565"/>
                </a:lnTo>
                <a:lnTo>
                  <a:pt x="1117148" y="1569565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0" y="0"/>
            <a:ext cx="1492885" cy="3268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 flipH="1">
            <a:off x="10699115" y="0"/>
            <a:ext cx="1492885" cy="3268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-1270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918065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-1270" y="0"/>
            <a:ext cx="1492885" cy="32689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 flipH="1">
            <a:off x="10697845" y="0"/>
            <a:ext cx="1492885" cy="3268980"/>
          </a:xfrm>
          <a:prstGeom prst="rect">
            <a:avLst/>
          </a:prstGeom>
        </p:spPr>
      </p:pic>
      <p:sp>
        <p:nvSpPr>
          <p:cNvPr id="35" name="矩形: 圆角 34"/>
          <p:cNvSpPr/>
          <p:nvPr>
            <p:custDataLst>
              <p:tags r:id="rId8"/>
            </p:custDataLst>
          </p:nvPr>
        </p:nvSpPr>
        <p:spPr>
          <a:xfrm>
            <a:off x="329565" y="327025"/>
            <a:ext cx="11530330" cy="6203950"/>
          </a:xfrm>
          <a:prstGeom prst="roundRect">
            <a:avLst>
              <a:gd name="adj" fmla="val 6543"/>
            </a:avLst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 rot="10800000">
            <a:off x="405051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 rot="10800000">
            <a:off x="290445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 rot="10800000">
            <a:off x="175838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 rot="10800000">
            <a:off x="62016" y="670333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 rot="10800000">
            <a:off x="290445" y="6574602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 rot="10800000">
            <a:off x="175838" y="6574603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 rot="10800000">
            <a:off x="62016" y="6574603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 rot="10800000">
            <a:off x="174267" y="645371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17"/>
            </p:custDataLst>
          </p:nvPr>
        </p:nvSpPr>
        <p:spPr>
          <a:xfrm rot="10800000">
            <a:off x="62016" y="644586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8"/>
            </p:custDataLst>
          </p:nvPr>
        </p:nvSpPr>
        <p:spPr>
          <a:xfrm rot="10800000">
            <a:off x="62016" y="632419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9"/>
            </p:custDataLst>
          </p:nvPr>
        </p:nvSpPr>
        <p:spPr>
          <a:xfrm>
            <a:off x="11699738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20"/>
            </p:custDataLst>
          </p:nvPr>
        </p:nvSpPr>
        <p:spPr>
          <a:xfrm>
            <a:off x="11814344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21"/>
            </p:custDataLst>
          </p:nvPr>
        </p:nvSpPr>
        <p:spPr>
          <a:xfrm>
            <a:off x="11928951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22"/>
            </p:custDataLst>
          </p:nvPr>
        </p:nvSpPr>
        <p:spPr>
          <a:xfrm>
            <a:off x="12042773" y="7459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23"/>
            </p:custDataLst>
          </p:nvPr>
        </p:nvSpPr>
        <p:spPr>
          <a:xfrm>
            <a:off x="11814344" y="203331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4"/>
            </p:custDataLst>
          </p:nvPr>
        </p:nvSpPr>
        <p:spPr>
          <a:xfrm>
            <a:off x="11928951" y="203330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25"/>
            </p:custDataLst>
          </p:nvPr>
        </p:nvSpPr>
        <p:spPr>
          <a:xfrm>
            <a:off x="12042773" y="203330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26"/>
            </p:custDataLst>
          </p:nvPr>
        </p:nvSpPr>
        <p:spPr>
          <a:xfrm>
            <a:off x="11930522" y="32421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27"/>
            </p:custDataLst>
          </p:nvPr>
        </p:nvSpPr>
        <p:spPr>
          <a:xfrm>
            <a:off x="12042773" y="33206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28"/>
            </p:custDataLst>
          </p:nvPr>
        </p:nvSpPr>
        <p:spPr>
          <a:xfrm>
            <a:off x="12042773" y="45373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lIns="90000" tIns="46800" rIns="90000"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 lIns="90000" tIns="46800" rIns="900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1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2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3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 flipH="1">
            <a:off x="0" y="5288280"/>
            <a:ext cx="1116965" cy="1569720"/>
          </a:xfrm>
          <a:custGeom>
            <a:avLst/>
            <a:gdLst>
              <a:gd name="connsiteX0" fmla="*/ 1117148 w 1117148"/>
              <a:gd name="connsiteY0" fmla="*/ 0 h 1569565"/>
              <a:gd name="connsiteX1" fmla="*/ 441690 w 1117148"/>
              <a:gd name="connsiteY1" fmla="*/ 0 h 1569565"/>
              <a:gd name="connsiteX2" fmla="*/ 0 w 1117148"/>
              <a:gd name="connsiteY2" fmla="*/ 1096433 h 1569565"/>
              <a:gd name="connsiteX3" fmla="*/ 258071 w 1117148"/>
              <a:gd name="connsiteY3" fmla="*/ 1569565 h 1569565"/>
              <a:gd name="connsiteX4" fmla="*/ 1117148 w 1117148"/>
              <a:gd name="connsiteY4" fmla="*/ 1569565 h 15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148" h="1569565">
                <a:moveTo>
                  <a:pt x="1117148" y="0"/>
                </a:moveTo>
                <a:lnTo>
                  <a:pt x="441690" y="0"/>
                </a:lnTo>
                <a:lnTo>
                  <a:pt x="0" y="1096433"/>
                </a:lnTo>
                <a:lnTo>
                  <a:pt x="258071" y="1569565"/>
                </a:lnTo>
                <a:lnTo>
                  <a:pt x="1117148" y="1569565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 cstate="email"/>
          <a:srcRect/>
          <a:stretch>
            <a:fillRect/>
          </a:stretch>
        </p:blipFill>
        <p:spPr>
          <a:xfrm>
            <a:off x="0" y="0"/>
            <a:ext cx="1492885" cy="32689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2" cstate="email"/>
          <a:srcRect/>
          <a:stretch>
            <a:fillRect/>
          </a:stretch>
        </p:blipFill>
        <p:spPr>
          <a:xfrm flipH="1">
            <a:off x="10699115" y="0"/>
            <a:ext cx="1492885" cy="3268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0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919335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0" y="0"/>
            <a:ext cx="1492885" cy="32689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 flipH="1">
            <a:off x="10699115" y="0"/>
            <a:ext cx="1492885" cy="3268980"/>
          </a:xfrm>
          <a:prstGeom prst="rect">
            <a:avLst/>
          </a:prstGeom>
        </p:spPr>
      </p:pic>
      <p:sp>
        <p:nvSpPr>
          <p:cNvPr id="16" name="矩形: 圆角 15"/>
          <p:cNvSpPr/>
          <p:nvPr>
            <p:custDataLst>
              <p:tags r:id="rId8"/>
            </p:custDataLst>
          </p:nvPr>
        </p:nvSpPr>
        <p:spPr>
          <a:xfrm>
            <a:off x="330835" y="327025"/>
            <a:ext cx="11530330" cy="6203950"/>
          </a:xfrm>
          <a:prstGeom prst="roundRect">
            <a:avLst>
              <a:gd name="adj" fmla="val 6543"/>
            </a:avLst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0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919335" y="4101465"/>
            <a:ext cx="2272665" cy="2756535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0" y="0"/>
            <a:ext cx="1492885" cy="3268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 flipH="1">
            <a:off x="10699115" y="0"/>
            <a:ext cx="1492885" cy="3268980"/>
          </a:xfrm>
          <a:prstGeom prst="rect">
            <a:avLst/>
          </a:prstGeom>
        </p:spPr>
      </p:pic>
      <p:sp>
        <p:nvSpPr>
          <p:cNvPr id="15" name="矩形: 圆角 14"/>
          <p:cNvSpPr/>
          <p:nvPr>
            <p:custDataLst>
              <p:tags r:id="rId8"/>
            </p:custDataLst>
          </p:nvPr>
        </p:nvSpPr>
        <p:spPr>
          <a:xfrm>
            <a:off x="330835" y="327025"/>
            <a:ext cx="11530330" cy="6203950"/>
          </a:xfrm>
          <a:prstGeom prst="roundRect">
            <a:avLst>
              <a:gd name="adj" fmla="val 6543"/>
            </a:avLst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4689475" y="0"/>
            <a:ext cx="7502525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email"/>
          <a:srcRect/>
          <a:stretch>
            <a:fillRect/>
          </a:stretch>
        </p:blipFill>
        <p:spPr>
          <a:xfrm rot="5400000">
            <a:off x="314221" y="3592481"/>
            <a:ext cx="2951298" cy="3579742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919504" y="4101604"/>
            <a:ext cx="2272495" cy="2756396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 flipH="1">
            <a:off x="10698865" y="-1"/>
            <a:ext cx="1493134" cy="3269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0" y="4101603"/>
            <a:ext cx="2272495" cy="2756396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0" y="0"/>
            <a:ext cx="1493134" cy="3269033"/>
          </a:xfrm>
          <a:prstGeom prst="rect">
            <a:avLst/>
          </a:prstGeom>
        </p:spPr>
      </p:pic>
      <p:sp>
        <p:nvSpPr>
          <p:cNvPr id="11" name="矩形: 圆角 10"/>
          <p:cNvSpPr/>
          <p:nvPr>
            <p:custDataLst>
              <p:tags r:id="rId8"/>
            </p:custDataLst>
          </p:nvPr>
        </p:nvSpPr>
        <p:spPr>
          <a:xfrm>
            <a:off x="330843" y="326985"/>
            <a:ext cx="11530314" cy="6204030"/>
          </a:xfrm>
          <a:prstGeom prst="roundRect">
            <a:avLst>
              <a:gd name="adj" fmla="val 6543"/>
            </a:avLst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-2" y="0"/>
            <a:ext cx="12192001" cy="6858000"/>
            <a:chOff x="-2" y="0"/>
            <a:chExt cx="12192001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2" y="0"/>
              <a:ext cx="12192001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-1" y="0"/>
              <a:ext cx="2194561" cy="6858000"/>
            </a:xfrm>
            <a:prstGeom prst="rect">
              <a:avLst/>
            </a:prstGeom>
          </p:spPr>
        </p:pic>
      </p:grpSp>
      <p:sp>
        <p:nvSpPr>
          <p:cNvPr id="12" name="任意多边形: 形状 11"/>
          <p:cNvSpPr/>
          <p:nvPr>
            <p:custDataLst>
              <p:tags r:id="rId7"/>
            </p:custDataLst>
          </p:nvPr>
        </p:nvSpPr>
        <p:spPr>
          <a:xfrm rot="10800000">
            <a:off x="1910811" y="1783114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8"/>
            </p:custDataLst>
          </p:nvPr>
        </p:nvSpPr>
        <p:spPr>
          <a:xfrm rot="20850768" flipH="1">
            <a:off x="2530829" y="2685886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>
            <p:custDataLst>
              <p:tags r:id="rId9"/>
            </p:custDataLst>
          </p:nvPr>
        </p:nvSpPr>
        <p:spPr>
          <a:xfrm flipV="1">
            <a:off x="5990035" y="3271404"/>
            <a:ext cx="211931" cy="157596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639710" y="2321770"/>
            <a:ext cx="2912581" cy="76944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4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48779" y="3670674"/>
            <a:ext cx="4801314" cy="707885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4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3" name="矩形: 圆角 12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5" name="矩形: 圆角 14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"/>
            <a:ext cx="12192000" cy="6858001"/>
            <a:chOff x="-1" y="-1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3" name="矩形: 圆角 12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2" name="矩形: 圆角 11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1pPr>
            <a:lvl2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2pPr>
            <a:lvl3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3pPr>
            <a:lvl4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4pPr>
            <a:lvl5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09.xml"/><Relationship Id="rId24" Type="http://schemas.openxmlformats.org/officeDocument/2006/relationships/tags" Target="../tags/tag208.xml"/><Relationship Id="rId23" Type="http://schemas.openxmlformats.org/officeDocument/2006/relationships/tags" Target="../tags/tag207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n-cs"/>
        </a:defRPr>
      </a:lvl1pPr>
      <a:lvl2pPr marL="4572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n-cs"/>
        </a:defRPr>
      </a:lvl2pPr>
      <a:lvl3pPr marL="9144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n-cs"/>
        </a:defRPr>
      </a:lvl3pPr>
      <a:lvl4pPr marL="13716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n-cs"/>
        </a:defRPr>
      </a:lvl4pPr>
      <a:lvl5pPr marL="18288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9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8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1145" y="2244725"/>
            <a:ext cx="8265160" cy="1169035"/>
          </a:xfrm>
        </p:spPr>
        <p:txBody>
          <a:bodyPr>
            <a:normAutofit fontScale="90000"/>
          </a:bodyPr>
          <a:p>
            <a:r>
              <a:rPr lang="en-US" altLang="zh-CN" sz="6665" b="0">
                <a:latin typeface="Nanum Brush Script" panose="03060600000000000000" charset="-127"/>
                <a:ea typeface="Nanum Brush Script" panose="03060600000000000000" charset="-127"/>
              </a:rPr>
              <a:t>The Caribbean's Influence on Contemporary British Art</a:t>
            </a:r>
            <a:endParaRPr lang="en-US" altLang="zh-CN" sz="6665" b="0">
              <a:latin typeface="Nanum Brush Script" panose="03060600000000000000" charset="-127"/>
              <a:ea typeface="Nanum Brush Script" panose="03060600000000000000" charset="-127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41980" y="3810000"/>
            <a:ext cx="5908040" cy="495935"/>
          </a:xfrm>
        </p:spPr>
        <p:txBody>
          <a:bodyPr>
            <a:noAutofit/>
          </a:bodyPr>
          <a:p>
            <a:r>
              <a:rPr lang="en-US" altLang="zh-CN" sz="2300">
                <a:latin typeface="Papyrus Regular" panose="020B0602040200020303" charset="0"/>
                <a:cs typeface="Papyrus Regular" panose="020B0602040200020303" charset="0"/>
              </a:rPr>
              <a:t>‘Life Between Islands’ Exhibition Review</a:t>
            </a:r>
            <a:endParaRPr lang="en-US" altLang="zh-CN" sz="230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p>
            <a:r>
              <a:rPr lang="en-US" altLang="zh-CN" sz="1900">
                <a:latin typeface="Bradley Hand" panose="00000700000000000000" charset="0"/>
                <a:cs typeface="Bradley Hand" panose="00000700000000000000" charset="0"/>
              </a:rPr>
              <a:t>IDIS305</a:t>
            </a:r>
            <a:endParaRPr lang="en-US" altLang="zh-CN" sz="1900">
              <a:latin typeface="Bradley Hand" panose="00000700000000000000" charset="0"/>
              <a:cs typeface="Bradley Hand" panose="00000700000000000000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p>
            <a:r>
              <a:rPr lang="en-US" altLang="zh-CN" sz="1900">
                <a:latin typeface="Bradley Hand" panose="00000700000000000000" charset="0"/>
                <a:cs typeface="Bradley Hand" panose="00000700000000000000" charset="0"/>
              </a:rPr>
              <a:t>Seloma Yao</a:t>
            </a:r>
            <a:endParaRPr lang="en-US" altLang="zh-CN" sz="1900">
              <a:latin typeface="Bradley Hand" panose="00000700000000000000" charset="0"/>
              <a:cs typeface="Bradley Hand" panose="000007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1259205"/>
            <a:ext cx="4049395" cy="234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20" y="1844675"/>
            <a:ext cx="3180715" cy="2382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6565" y="6086475"/>
            <a:ext cx="3611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week 10 course materials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176135" y="1659890"/>
            <a:ext cx="46043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Papyrus" panose="020B0602040200020303" charset="0"/>
                <a:cs typeface="Papyrus" panose="020B0602040200020303" charset="0"/>
              </a:rPr>
              <a:t>T</a:t>
            </a:r>
            <a:r>
              <a:rPr lang="zh-CN" altLang="en-US" sz="3200">
                <a:latin typeface="Papyrus" panose="020B0602040200020303" charset="0"/>
                <a:cs typeface="Papyrus" panose="020B0602040200020303" charset="0"/>
              </a:rPr>
              <a:t>o provoke the audience to reflect on how cultural exchanges between the Caribbean and the UK should resolve conflicts and disagreements</a:t>
            </a:r>
            <a:endParaRPr lang="zh-CN" altLang="en-US" sz="3200">
              <a:latin typeface="Papyrus" panose="020B0602040200020303" charset="0"/>
              <a:cs typeface="Papyrus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3485515"/>
            <a:ext cx="4978400" cy="2489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 i="1">
                <a:latin typeface="Papyrus" panose="020B0602040200020303" charset="0"/>
                <a:cs typeface="Papyrus" panose="020B0602040200020303" charset="0"/>
              </a:rPr>
              <a:t>Albion</a:t>
            </a:r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 by Mike Bartlett - </a:t>
            </a:r>
            <a:r>
              <a:rPr lang="en-US" altLang="zh-CN" sz="5335" b="0" u="sng">
                <a:solidFill>
                  <a:schemeClr val="tx2">
                    <a:lumMod val="75000"/>
                  </a:schemeClr>
                </a:solidFill>
                <a:latin typeface="Papyrus Regular" panose="020B0602040200020303" charset="0"/>
                <a:cs typeface="Papyrus Regular" panose="020B0602040200020303" charset="0"/>
              </a:rPr>
              <a:t>nostalgia</a:t>
            </a:r>
            <a:endParaRPr lang="en-US" altLang="zh-CN" sz="5335" b="0" u="sng">
              <a:solidFill>
                <a:schemeClr val="tx2">
                  <a:lumMod val="75000"/>
                </a:schemeClr>
              </a:solidFill>
              <a:latin typeface="Papyrus Regular" panose="020B0602040200020303" charset="0"/>
              <a:cs typeface="Papyrus Regular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93495"/>
            <a:ext cx="3216275" cy="4668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960" y="5966460"/>
            <a:ext cx="3917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last collage of the </a:t>
            </a:r>
            <a:r>
              <a:rPr lang="en-US" altLang="zh-CN" i="1"/>
              <a:t>Destruction of the National Front</a:t>
            </a:r>
            <a:endParaRPr lang="en-US" altLang="zh-CN" i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55" y="1293495"/>
            <a:ext cx="3216275" cy="5001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2196465"/>
            <a:ext cx="4012565" cy="39312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63230" y="6127750"/>
            <a:ext cx="374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1"/>
              <a:t>Albion</a:t>
            </a:r>
            <a:r>
              <a:rPr lang="zh-CN" altLang="en-US"/>
              <a:t> (Almeida Theatre)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Conclusion</a:t>
            </a:r>
            <a:endParaRPr lang="en-US" altLang="zh-CN" sz="5335" b="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562100"/>
            <a:ext cx="10852150" cy="4544695"/>
          </a:xfrm>
        </p:spPr>
        <p:txBody>
          <a:bodyPr/>
          <a:p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explores how the history of the UK is deeply intertwined with that of the Caribbean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necessity and importance of discussing the cultural exchanges between the Caribbean and the UK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a national rethink of British history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prompting institutions to rethink the stories they tell and the communities they represent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References</a:t>
            </a:r>
            <a:endParaRPr lang="en-US" altLang="zh-CN" sz="5335" b="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805940"/>
            <a:ext cx="10852150" cy="3507740"/>
          </a:xfrm>
        </p:spPr>
        <p:txBody>
          <a:bodyPr>
            <a:noAutofit/>
          </a:bodyPr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https://www.tate.org.uk/about-us/history-tate/history-tate-britain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https://www.tate.org.uk/about-us/history-tate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https://www.tate.org.uk/about-us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https://www.tate.org.uk/whats-on/tate-britain/life-between-islands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https://www.tate.org.uk/whats-on/tate-britain/life-between-islands/exhibition-guide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2000">
                <a:latin typeface="Papyrus Regular" panose="020B0602040200020303" charset="0"/>
                <a:cs typeface="Papyrus Regular" panose="020B0602040200020303" charset="0"/>
              </a:rPr>
              <a:t>https://www.tate.org.uk/art/artworks/chambers-destruction-of-the-national-front-t13887</a:t>
            </a:r>
            <a:endParaRPr lang="zh-CN" altLang="en-US" sz="2000">
              <a:latin typeface="Papyrus Regular" panose="020B0602040200020303" charset="0"/>
              <a:cs typeface="Papyrus Regular" panose="020B06020402000203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" panose="020B0602040200020303" charset="0"/>
                <a:cs typeface="Papyrus" panose="020B0602040200020303" charset="0"/>
              </a:rPr>
              <a:t>Tate Gallaries </a:t>
            </a:r>
            <a:endParaRPr lang="en-US" altLang="zh-CN" sz="5335" b="0">
              <a:latin typeface="Papyrus" panose="020B0602040200020303" charset="0"/>
              <a:cs typeface="Papyrus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89685"/>
            <a:ext cx="3865245" cy="3595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05" y="2491105"/>
            <a:ext cx="1924050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55" y="2519680"/>
            <a:ext cx="1876425" cy="1762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80" y="2519680"/>
            <a:ext cx="1924050" cy="1781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7725" y="5030470"/>
            <a:ext cx="105486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Mission: T</a:t>
            </a:r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o increase the public’s enjoyment and understanding of British art from the 16th century to the present day and of international modern and contemporary art</a:t>
            </a:r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.</a:t>
            </a:r>
            <a:endParaRPr lang="en-US" altLang="zh-CN" sz="2800">
              <a:latin typeface="Papyrus Regular" panose="020B0602040200020303" charset="0"/>
              <a:cs typeface="Papyrus Regular" panose="020B0602040200020303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Introduction of </a:t>
            </a:r>
            <a:r>
              <a:rPr lang="en-US" altLang="zh-CN" sz="5335" b="0" i="1">
                <a:latin typeface="Papyrus" panose="020B0602040200020303" charset="0"/>
                <a:cs typeface="Papyrus" panose="020B0602040200020303" charset="0"/>
              </a:rPr>
              <a:t>Life Between Islands</a:t>
            </a:r>
            <a:endParaRPr lang="en-US" altLang="zh-CN" sz="5335" b="0" i="1">
              <a:latin typeface="Papyrus" panose="020B0602040200020303" charset="0"/>
              <a:cs typeface="Papyrus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365250"/>
            <a:ext cx="5674360" cy="4987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17360" y="1444625"/>
            <a:ext cx="470471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- </a:t>
            </a:r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the importance and uniqueness of Caribbean British art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  <a:p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- new communities and identities </a:t>
            </a:r>
            <a:endParaRPr lang="en-US" altLang="zh-CN" sz="2800">
              <a:latin typeface="Papyrus Regular" panose="020B0602040200020303" charset="0"/>
              <a:cs typeface="Papyrus Regular" panose="020B0602040200020303" charset="0"/>
            </a:endParaRPr>
          </a:p>
          <a:p>
            <a:endParaRPr lang="en-US" altLang="zh-CN" sz="28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- in the process integrates, transforms, and develops British society and culture today</a:t>
            </a:r>
            <a:endParaRPr lang="en-US" altLang="zh-CN" sz="280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925" y="6116320"/>
            <a:ext cx="238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website information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" panose="020B0602040200020303" charset="0"/>
                <a:cs typeface="Papyrus" panose="020B0602040200020303" charset="0"/>
              </a:rPr>
              <a:t>Five Chapters of </a:t>
            </a:r>
            <a:r>
              <a:rPr lang="en-US" altLang="zh-CN" sz="5335" b="0" i="1">
                <a:latin typeface="Papyrus" panose="020B0602040200020303" charset="0"/>
                <a:cs typeface="Papyrus" panose="020B0602040200020303" charset="0"/>
                <a:sym typeface="+mn-ea"/>
              </a:rPr>
              <a:t>Life Between Islands</a:t>
            </a:r>
            <a:endParaRPr lang="en-US" altLang="zh-CN" sz="5335" b="0">
              <a:latin typeface="Papyrus" panose="020B0602040200020303" charset="0"/>
              <a:cs typeface="Papyrus" panose="020B0602040200020303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785" y="1609090"/>
            <a:ext cx="5666105" cy="4593590"/>
          </a:xfrm>
        </p:spPr>
        <p:txBody>
          <a:bodyPr>
            <a:noAutofit/>
          </a:bodyPr>
          <a:p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Arrivals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Pressure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Ghosts of History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Caribbean Regained: Carnival and Creolisation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Past</a:t>
            </a:r>
            <a:r>
              <a:rPr lang="en-US" altLang="zh-CN" sz="3200">
                <a:latin typeface="Papyrus Regular" panose="020B0602040200020303" charset="0"/>
                <a:cs typeface="Papyrus Regular" panose="020B0602040200020303" charset="0"/>
              </a:rPr>
              <a:t>,</a:t>
            </a:r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 Present</a:t>
            </a:r>
            <a:r>
              <a:rPr lang="en-US" altLang="zh-CN" sz="3200">
                <a:latin typeface="Papyrus Regular" panose="020B0602040200020303" charset="0"/>
                <a:cs typeface="Papyrus Regular" panose="020B0602040200020303" charset="0"/>
              </a:rPr>
              <a:t>,</a:t>
            </a:r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 Future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4145" y="1136015"/>
            <a:ext cx="3505835" cy="50666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66810" y="5964555"/>
            <a:ext cx="177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exhibition map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Highlights of This Exhibition</a:t>
            </a:r>
            <a:endParaRPr lang="en-US" altLang="zh-CN" sz="5335" b="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420" y="1793240"/>
            <a:ext cx="10852150" cy="3631565"/>
          </a:xfrm>
        </p:spPr>
        <p:txBody>
          <a:bodyPr>
            <a:normAutofit fontScale="60000"/>
          </a:bodyPr>
          <a:p>
            <a:r>
              <a:rPr lang="en-US" altLang="zh-CN" sz="4570">
                <a:latin typeface="Papyrus Regular" panose="020B0602040200020303" charset="0"/>
                <a:cs typeface="Papyrus Regular" panose="020B0602040200020303" charset="0"/>
              </a:rPr>
              <a:t>T</a:t>
            </a:r>
            <a:r>
              <a:rPr lang="zh-CN" altLang="en-US" sz="4570">
                <a:latin typeface="Papyrus Regular" panose="020B0602040200020303" charset="0"/>
                <a:cs typeface="Papyrus Regular" panose="020B0602040200020303" charset="0"/>
              </a:rPr>
              <a:t>he variety of forms of art selected for the exhibition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pPr lvl="1"/>
            <a:r>
              <a:rPr lang="zh-CN" altLang="en-US" sz="3335">
                <a:latin typeface="Papyrus Regular" panose="020B0602040200020303" charset="0"/>
                <a:cs typeface="Papyrus Regular" panose="020B0602040200020303" charset="0"/>
              </a:rPr>
              <a:t>painting, documentary photography, fashion, film, and sculpture</a:t>
            </a:r>
            <a:endParaRPr lang="zh-CN" altLang="en-US" sz="2220">
              <a:latin typeface="Papyrus Regular" panose="020B0602040200020303" charset="0"/>
              <a:cs typeface="Papyrus Regular" panose="020B0602040200020303" charset="0"/>
            </a:endParaRPr>
          </a:p>
          <a:p>
            <a:pPr lvl="1"/>
            <a:r>
              <a:rPr lang="zh-CN" altLang="en-US" sz="3200">
                <a:latin typeface="Papyrus Regular" panose="020B0602040200020303" charset="0"/>
                <a:cs typeface="Papyrus Regular" panose="020B0602040200020303" charset="0"/>
              </a:rPr>
              <a:t>reflecting the diversity and broadness of Caribbean-British culture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pPr lvl="1"/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en-US" altLang="zh-CN" sz="4570">
                <a:latin typeface="Papyrus Regular" panose="020B0602040200020303" charset="0"/>
                <a:cs typeface="Papyrus Regular" panose="020B0602040200020303" charset="0"/>
              </a:rPr>
              <a:t>H</a:t>
            </a:r>
            <a:r>
              <a:rPr lang="zh-CN" altLang="en-US" sz="4570">
                <a:latin typeface="Papyrus Regular" panose="020B0602040200020303" charset="0"/>
                <a:cs typeface="Papyrus Regular" panose="020B0602040200020303" charset="0"/>
              </a:rPr>
              <a:t>ow different chapters are grouped in roughly chronological order</a:t>
            </a:r>
            <a:endParaRPr lang="zh-CN" altLang="en-US" sz="3200">
              <a:latin typeface="Papyrus Regular" panose="020B0602040200020303" charset="0"/>
              <a:cs typeface="Papyrus Regular" panose="020B0602040200020303" charset="0"/>
            </a:endParaRPr>
          </a:p>
          <a:p>
            <a:pPr lvl="1"/>
            <a:r>
              <a:rPr lang="zh-CN" altLang="en-US" sz="3335">
                <a:latin typeface="Papyrus Regular" panose="020B0602040200020303" charset="0"/>
                <a:cs typeface="Papyrus Regular" panose="020B0602040200020303" charset="0"/>
              </a:rPr>
              <a:t>to better understand the logic and meaning behind the works of art</a:t>
            </a:r>
            <a:endParaRPr lang="zh-CN" altLang="en-US" sz="3335">
              <a:latin typeface="Papyrus Regular" panose="020B0602040200020303" charset="0"/>
              <a:cs typeface="Papyrus Regular" panose="020B06020402000203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5335" b="0" i="1">
                <a:latin typeface="Papyrus" panose="020B0602040200020303" charset="0"/>
                <a:cs typeface="Papyrus" panose="020B0602040200020303" charset="0"/>
              </a:rPr>
              <a:t>Destruction of the National Front </a:t>
            </a:r>
            <a:br>
              <a:rPr lang="zh-CN" altLang="en-US" sz="5335" b="0">
                <a:latin typeface="Papyrus Regular" panose="020B0602040200020303" charset="0"/>
                <a:cs typeface="Papyrus Regular" panose="020B0602040200020303" charset="0"/>
              </a:rPr>
            </a:br>
            <a:r>
              <a:rPr lang="en-US" altLang="zh-CN" sz="5335" b="0">
                <a:latin typeface="Papyrus Regular" panose="020B0602040200020303" charset="0"/>
                <a:cs typeface="Papyrus Regular" panose="020B0602040200020303" charset="0"/>
              </a:rPr>
              <a:t>						</a:t>
            </a:r>
            <a:r>
              <a:rPr lang="zh-CN" altLang="en-US" sz="4445" b="0">
                <a:latin typeface="Papyrus Regular" panose="020B0602040200020303" charset="0"/>
                <a:cs typeface="Papyrus Regular" panose="020B0602040200020303" charset="0"/>
              </a:rPr>
              <a:t>by Eddie Chambers</a:t>
            </a:r>
            <a:endParaRPr lang="zh-CN" altLang="en-US" sz="4445" b="0">
              <a:latin typeface="Papyrus Regular" panose="020B0602040200020303" charset="0"/>
              <a:cs typeface="Papyrus Regular" panose="020B0602040200020303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1949450"/>
            <a:ext cx="8290560" cy="4458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77540" y="6489700"/>
            <a:ext cx="870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https://www.tate.org.uk/art/artworks/chambers-destruction-of-the-national-front-t13887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4800">
                <a:latin typeface="Papyrus Regular" panose="020B0602040200020303" charset="0"/>
                <a:cs typeface="Papyrus Regular" panose="020B0602040200020303" charset="0"/>
              </a:rPr>
              <a:t>The National Front is a far-right, fascist political party in the United Kingdom.</a:t>
            </a:r>
            <a:endParaRPr lang="zh-CN" altLang="en-US" sz="4800">
              <a:latin typeface="Papyrus Regular" panose="020B0602040200020303" charset="0"/>
              <a:cs typeface="Papyrus Regular" panose="020B0602040200020303" charset="0"/>
            </a:endParaRPr>
          </a:p>
          <a:p>
            <a:pPr marL="0" indent="0">
              <a:buNone/>
            </a:pPr>
            <a:endParaRPr lang="zh-CN" altLang="en-US" sz="4800">
              <a:latin typeface="Papyrus Regular" panose="020B0602040200020303" charset="0"/>
              <a:cs typeface="Papyrus Regular" panose="020B0602040200020303" charset="0"/>
            </a:endParaRPr>
          </a:p>
          <a:p>
            <a:pPr marL="0" indent="0">
              <a:buNone/>
            </a:pPr>
            <a:r>
              <a:rPr lang="zh-CN" altLang="en-US" sz="4800" i="1">
                <a:solidFill>
                  <a:srgbClr val="C00000"/>
                </a:solidFill>
                <a:latin typeface="Papyrus" panose="020B0602040200020303" charset="0"/>
                <a:cs typeface="Papyrus" panose="020B0602040200020303" charset="0"/>
              </a:rPr>
              <a:t>“National Front”?</a:t>
            </a:r>
            <a:endParaRPr lang="zh-CN" altLang="en-US" sz="4800" i="1">
              <a:solidFill>
                <a:srgbClr val="C00000"/>
              </a:solidFill>
              <a:latin typeface="Papyrus" panose="020B0602040200020303" charset="0"/>
              <a:cs typeface="Papyrus" panose="020B0602040200020303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4445" b="0" i="1">
                <a:latin typeface="Papyrus" panose="020B0602040200020303" charset="0"/>
                <a:cs typeface="Papyrus" panose="020B0602040200020303" charset="0"/>
              </a:rPr>
              <a:t>The Land We are Fighting for,</a:t>
            </a:r>
            <a:r>
              <a:rPr lang="en-US" altLang="zh-CN" sz="4445" b="0">
                <a:latin typeface="Papyrus Regular" panose="020B0602040200020303" charset="0"/>
                <a:cs typeface="Papyrus Regular" panose="020B0602040200020303" charset="0"/>
              </a:rPr>
              <a:t> 1940</a:t>
            </a:r>
            <a:endParaRPr lang="en-US" altLang="zh-CN" sz="4445" b="0">
              <a:latin typeface="Papyrus Regular" panose="020B0602040200020303" charset="0"/>
              <a:cs typeface="Papyrus Regular" panose="020B0602040200020303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8505" y="2408555"/>
            <a:ext cx="44335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“But trench your garden, learn to shoot, prepare a barricade from the school across to the pub, and you can save yourself by your exertions, and all civilization by your example</a:t>
            </a:r>
            <a:r>
              <a:rPr lang="en-US" altLang="zh-CN" sz="2800">
                <a:latin typeface="Papyrus Regular" panose="020B0602040200020303" charset="0"/>
                <a:cs typeface="Papyrus Regular" panose="020B0602040200020303" charset="0"/>
              </a:rPr>
              <a:t>.</a:t>
            </a:r>
            <a:r>
              <a:rPr lang="zh-CN" altLang="en-US" sz="2800">
                <a:latin typeface="Papyrus Regular" panose="020B0602040200020303" charset="0"/>
                <a:cs typeface="Papyrus Regular" panose="020B0602040200020303" charset="0"/>
              </a:rPr>
              <a:t>”</a:t>
            </a:r>
            <a:endParaRPr lang="zh-CN" altLang="en-US" sz="2800">
              <a:latin typeface="Papyrus Regular" panose="020B0602040200020303" charset="0"/>
              <a:cs typeface="Papyrus Regular" panose="020B06020402000203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383665"/>
            <a:ext cx="6334125" cy="4746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925" y="6134100"/>
            <a:ext cx="323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week 3 course material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17895" y="1029335"/>
            <a:ext cx="577088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latin typeface="Papyrus Regular" panose="020B0602040200020303" charset="0"/>
                <a:cs typeface="Papyrus Regular" panose="020B0602040200020303" charset="0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Papyrus Regular" panose="020B0602040200020303" charset="0"/>
                <a:cs typeface="Papyrus Regular" panose="020B0602040200020303" charset="0"/>
                <a:sym typeface="+mn-ea"/>
              </a:rPr>
              <a:t>to destroy this extremist party</a:t>
            </a:r>
            <a:endParaRPr lang="zh-CN" altLang="en-US" sz="3600">
              <a:solidFill>
                <a:schemeClr val="tx1"/>
              </a:solidFill>
              <a:latin typeface="Papyrus Regular" panose="020B0602040200020303" charset="0"/>
              <a:cs typeface="Papyrus Regular" panose="020B0602040200020303" charset="0"/>
            </a:endParaRPr>
          </a:p>
          <a:p>
            <a:endParaRPr lang="zh-CN" altLang="en-US" sz="3600">
              <a:solidFill>
                <a:schemeClr val="tx1"/>
              </a:solidFill>
              <a:latin typeface="Papyrus Regular" panose="020B0602040200020303" charset="0"/>
              <a:cs typeface="Papyrus Regular" panose="020B0602040200020303" charset="0"/>
            </a:endParaRPr>
          </a:p>
          <a:p>
            <a:r>
              <a:rPr lang="en-US" altLang="zh-CN" sz="3600">
                <a:solidFill>
                  <a:schemeClr val="tx1"/>
                </a:solidFill>
                <a:latin typeface="Papyrus Regular" panose="020B0602040200020303" charset="0"/>
                <a:cs typeface="Papyrus Regular" panose="020B0602040200020303" charset="0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Papyrus Regular" panose="020B0602040200020303" charset="0"/>
                <a:cs typeface="Papyrus Regular" panose="020B0602040200020303" charset="0"/>
                <a:sym typeface="+mn-ea"/>
              </a:rPr>
              <a:t>to destroy the walls erected by neo-fascism, racism, and ultra-nationalism in the British community</a:t>
            </a:r>
            <a:endParaRPr lang="zh-CN" altLang="en-US">
              <a:solidFill>
                <a:srgbClr val="C00000"/>
              </a:solidFill>
              <a:latin typeface="Papyrus Regular" panose="020B0602040200020303" charset="0"/>
              <a:cs typeface="Papyrus Regular" panose="020B0602040200020303" charset="0"/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531620"/>
            <a:ext cx="5586095" cy="3004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  <p:tag name="KSO_WM_UNIT_SUBTYPE" val="h"/>
  <p:tag name="KSO_WM_UNIT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3*i*7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3*i*1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3*i*1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3*i*1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3*i*1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3*i*15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3*i*16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3*i*17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3*i*18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3*i*19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3*i*2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3*i*2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4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4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294"/>
  <p:tag name="KSO_WM_TEMPLATE_THUMBS_INDEX" val="1、2、3、4、5、6、7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01294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UNIT_BK_DARK_LIGHT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5*i*4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6*i*4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8*i*4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A20201294">
      <a:dk1>
        <a:srgbClr val="000000"/>
      </a:dk1>
      <a:lt1>
        <a:srgbClr val="FFFFFF"/>
      </a:lt1>
      <a:dk2>
        <a:srgbClr val="D5D8E9"/>
      </a:dk2>
      <a:lt2>
        <a:srgbClr val="FFFFFF"/>
      </a:lt2>
      <a:accent1>
        <a:srgbClr val="4C5FCC"/>
      </a:accent1>
      <a:accent2>
        <a:srgbClr val="2A84E6"/>
      </a:accent2>
      <a:accent3>
        <a:srgbClr val="32A0E3"/>
      </a:accent3>
      <a:accent4>
        <a:srgbClr val="37B5CA"/>
      </a:accent4>
      <a:accent5>
        <a:srgbClr val="3AC6A2"/>
      </a:accent5>
      <a:accent6>
        <a:srgbClr val="5CD17D"/>
      </a:accent6>
      <a:hlink>
        <a:srgbClr val="0563C1"/>
      </a:hlink>
      <a:folHlink>
        <a:srgbClr val="954D72"/>
      </a:folHlink>
    </a:clrScheme>
    <a:fontScheme name="卡通风">
      <a:majorFont>
        <a:latin typeface="幼圆"/>
        <a:ea typeface="汉仪乐喵体W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2607</Words>
  <Application>WPS 文字</Application>
  <PresentationFormat>宽屏</PresentationFormat>
  <Paragraphs>86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方正书宋_GBK</vt:lpstr>
      <vt:lpstr>Wingdings</vt:lpstr>
      <vt:lpstr>幼圆</vt:lpstr>
      <vt:lpstr>华文宋体</vt:lpstr>
      <vt:lpstr>汉仪乐喵体W</vt:lpstr>
      <vt:lpstr>苹方-简</vt:lpstr>
      <vt:lpstr>Nanum Brush Script</vt:lpstr>
      <vt:lpstr>Papyrus Regular</vt:lpstr>
      <vt:lpstr>Bradley Hand</vt:lpstr>
      <vt:lpstr>Papyrus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幼圆</vt:lpstr>
      <vt:lpstr>Office 主题​​</vt:lpstr>
      <vt:lpstr>The Caribbean's Influence on Contemporary British Art</vt:lpstr>
      <vt:lpstr>Tate Gallaries </vt:lpstr>
      <vt:lpstr>Introduction of Life Between Islands</vt:lpstr>
      <vt:lpstr>Five Chapters of Life Between Islands</vt:lpstr>
      <vt:lpstr>Highlights of This Exhibition</vt:lpstr>
      <vt:lpstr>Destruction of the National Front  						by Eddie Chambers</vt:lpstr>
      <vt:lpstr>PowerPoint 演示文稿</vt:lpstr>
      <vt:lpstr>The Land We are Fighting for, 1940</vt:lpstr>
      <vt:lpstr>PowerPoint 演示文稿</vt:lpstr>
      <vt:lpstr>PowerPoint 演示文稿</vt:lpstr>
      <vt:lpstr>Albion by Mike Bartlett - nostalgia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yaolinqing</dc:creator>
  <cp:lastModifiedBy>yaolinqing</cp:lastModifiedBy>
  <cp:revision>4</cp:revision>
  <dcterms:created xsi:type="dcterms:W3CDTF">2022-03-19T00:39:09Z</dcterms:created>
  <dcterms:modified xsi:type="dcterms:W3CDTF">2022-03-19T00:39:09Z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